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939" r:id="rId2"/>
    <p:sldId id="771" r:id="rId3"/>
    <p:sldId id="1215" r:id="rId4"/>
    <p:sldId id="1216" r:id="rId5"/>
    <p:sldId id="1224" r:id="rId6"/>
    <p:sldId id="1230" r:id="rId7"/>
    <p:sldId id="1231" r:id="rId8"/>
    <p:sldId id="1232" r:id="rId9"/>
    <p:sldId id="1200" r:id="rId10"/>
    <p:sldId id="1225" r:id="rId11"/>
    <p:sldId id="1228" r:id="rId12"/>
    <p:sldId id="1229" r:id="rId13"/>
    <p:sldId id="1226" r:id="rId14"/>
    <p:sldId id="1227" r:id="rId15"/>
    <p:sldId id="1201" r:id="rId16"/>
    <p:sldId id="1217" r:id="rId17"/>
    <p:sldId id="1211" r:id="rId18"/>
    <p:sldId id="1236" r:id="rId19"/>
    <p:sldId id="1234" r:id="rId20"/>
    <p:sldId id="1235" r:id="rId21"/>
    <p:sldId id="1221" r:id="rId22"/>
    <p:sldId id="1222" r:id="rId23"/>
    <p:sldId id="1212" r:id="rId24"/>
    <p:sldId id="1214" r:id="rId25"/>
  </p:sldIdLst>
  <p:sldSz cx="9144000" cy="6858000" type="screen4x3"/>
  <p:notesSz cx="6735763" cy="98663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09819FA-2856-4C1A-BBB9-B4811B49EE8F}">
          <p14:sldIdLst>
            <p14:sldId id="939"/>
            <p14:sldId id="771"/>
            <p14:sldId id="1215"/>
            <p14:sldId id="1216"/>
            <p14:sldId id="1224"/>
            <p14:sldId id="1230"/>
            <p14:sldId id="1231"/>
            <p14:sldId id="1232"/>
            <p14:sldId id="1200"/>
            <p14:sldId id="1225"/>
            <p14:sldId id="1228"/>
            <p14:sldId id="1229"/>
            <p14:sldId id="1226"/>
            <p14:sldId id="1227"/>
            <p14:sldId id="1201"/>
            <p14:sldId id="1217"/>
            <p14:sldId id="1211"/>
            <p14:sldId id="1236"/>
            <p14:sldId id="1234"/>
            <p14:sldId id="1235"/>
            <p14:sldId id="1221"/>
            <p14:sldId id="1222"/>
            <p14:sldId id="1212"/>
            <p14:sldId id="1214"/>
          </p14:sldIdLst>
        </p14:section>
        <p14:section name="未命名的章節" id="{BAC35BF1-B451-4726-845C-DFBE117F421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6030"/>
    <a:srgbClr val="A50021"/>
    <a:srgbClr val="990000"/>
    <a:srgbClr val="003366"/>
    <a:srgbClr val="003399"/>
    <a:srgbClr val="336699"/>
    <a:srgbClr val="0033CC"/>
    <a:srgbClr val="FFFFFF"/>
    <a:srgbClr val="000099"/>
    <a:srgbClr val="578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43" autoAdjust="0"/>
    <p:restoredTop sz="96601" autoAdjust="0"/>
  </p:normalViewPr>
  <p:slideViewPr>
    <p:cSldViewPr>
      <p:cViewPr varScale="1">
        <p:scale>
          <a:sx n="94" d="100"/>
          <a:sy n="94" d="100"/>
        </p:scale>
        <p:origin x="84" y="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7260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A3ED7769-FC03-4563-8064-EB6999231F1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4467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66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66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8688" y="777875"/>
            <a:ext cx="4878387" cy="36591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4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670425"/>
            <a:ext cx="4938713" cy="44370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444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0850"/>
            <a:ext cx="2919413" cy="5445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4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40850"/>
            <a:ext cx="2919413" cy="5445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677D8D1B-C405-4CB5-AD6C-9A252A58AE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1765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5314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5C031436-4060-42F2-8DB1-352C5D3008EE}" type="slidenum">
              <a:rPr lang="zh-TW" altLang="en-US" sz="1200" smtClean="0"/>
              <a:pPr eaLnBrk="1" hangingPunct="1"/>
              <a:t>15</a:t>
            </a:fld>
            <a:endParaRPr lang="en-US" altLang="zh-TW" sz="1200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77875"/>
            <a:ext cx="4878387" cy="3659188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102" y="4671084"/>
            <a:ext cx="4939560" cy="4436415"/>
          </a:xfrm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115426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98D8FEF6-D970-4B6E-90C8-6A8168E6D04B}" type="slidenum">
              <a:rPr lang="zh-TW" altLang="en-US" sz="1200" smtClean="0"/>
              <a:pPr eaLnBrk="1" hangingPunct="1"/>
              <a:t>16</a:t>
            </a:fld>
            <a:endParaRPr lang="en-US" altLang="zh-TW" sz="1200" smtClean="0"/>
          </a:p>
        </p:txBody>
      </p:sp>
      <p:sp>
        <p:nvSpPr>
          <p:cNvPr id="25603" name="Rectangle 7"/>
          <p:cNvSpPr txBox="1">
            <a:spLocks noGrp="1" noChangeArrowheads="1"/>
          </p:cNvSpPr>
          <p:nvPr/>
        </p:nvSpPr>
        <p:spPr bwMode="auto">
          <a:xfrm>
            <a:off x="3816932" y="9372997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algn="r" eaLnBrk="1" hangingPunct="1"/>
            <a:fld id="{98246953-2467-4FA3-9F23-E426B9D616E5}" type="slidenum">
              <a:rPr lang="zh-TW" altLang="en-US" sz="1200"/>
              <a:pPr algn="r" eaLnBrk="1" hangingPunct="1"/>
              <a:t>16</a:t>
            </a:fld>
            <a:endParaRPr lang="en-US" altLang="zh-TW" sz="1200"/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12656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F8B9BAC2-D18F-4A97-9A8B-C8095FEA8502}" type="slidenum">
              <a:rPr lang="zh-TW" altLang="en-US" sz="1200" smtClean="0"/>
              <a:pPr eaLnBrk="1" hangingPunct="1"/>
              <a:t>17</a:t>
            </a:fld>
            <a:endParaRPr lang="en-US" altLang="zh-TW" sz="1200" smtClean="0"/>
          </a:p>
        </p:txBody>
      </p:sp>
    </p:spTree>
    <p:extLst>
      <p:ext uri="{BB962C8B-B14F-4D97-AF65-F5344CB8AC3E}">
        <p14:creationId xmlns:p14="http://schemas.microsoft.com/office/powerpoint/2010/main" val="3786221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mtClean="0"/>
              <a:t>溫家寶</a:t>
            </a:r>
            <a:endParaRPr lang="en-US" altLang="zh-TW" smtClean="0"/>
          </a:p>
          <a:p>
            <a:endParaRPr lang="zh-TW" altLang="en-US" smtClean="0"/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55613A18-FE20-427E-BE6B-EA28315C6EB3}" type="slidenum">
              <a:rPr lang="zh-TW" altLang="en-US" sz="1200" smtClean="0"/>
              <a:pPr eaLnBrk="1" hangingPunct="1"/>
              <a:t>21</a:t>
            </a:fld>
            <a:endParaRPr lang="en-US" altLang="zh-TW" sz="1200" smtClean="0"/>
          </a:p>
        </p:txBody>
      </p:sp>
    </p:spTree>
    <p:extLst>
      <p:ext uri="{BB962C8B-B14F-4D97-AF65-F5344CB8AC3E}">
        <p14:creationId xmlns:p14="http://schemas.microsoft.com/office/powerpoint/2010/main" val="1867387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569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7046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591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322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6DE4B16C-FDC8-48F7-8277-930A856B8BE2}" type="slidenum">
              <a:rPr lang="zh-TW" altLang="en-US" sz="1200" smtClean="0"/>
              <a:pPr eaLnBrk="1" hangingPunct="1"/>
              <a:t>3</a:t>
            </a:fld>
            <a:endParaRPr lang="en-US" altLang="zh-TW" sz="1200" smtClean="0"/>
          </a:p>
        </p:txBody>
      </p:sp>
      <p:sp>
        <p:nvSpPr>
          <p:cNvPr id="24579" name="Rectangle 7"/>
          <p:cNvSpPr txBox="1">
            <a:spLocks noGrp="1" noChangeArrowheads="1"/>
          </p:cNvSpPr>
          <p:nvPr/>
        </p:nvSpPr>
        <p:spPr bwMode="auto">
          <a:xfrm>
            <a:off x="3816932" y="9372997"/>
            <a:ext cx="2918831" cy="49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algn="r" eaLnBrk="1" hangingPunct="1"/>
            <a:fld id="{3B994BA1-9D14-4F74-BB15-32DB30706F34}" type="slidenum">
              <a:rPr lang="zh-TW" altLang="en-US" sz="1200"/>
              <a:pPr algn="r" eaLnBrk="1" hangingPunct="1"/>
              <a:t>3</a:t>
            </a:fld>
            <a:endParaRPr lang="en-US" altLang="zh-TW" sz="12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79850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7423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5738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ntique Oliv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ntique Olive" pitchFamily="34" charset="0"/>
              </a:defRPr>
            </a:lvl9pPr>
          </a:lstStyle>
          <a:p>
            <a:pPr eaLnBrk="1" hangingPunct="1"/>
            <a:fld id="{06C4F2CC-22B3-4F75-A7C1-F0A2D790FB6D}" type="slidenum">
              <a:rPr lang="zh-TW" altLang="en-US" sz="1200" smtClean="0"/>
              <a:pPr eaLnBrk="1" hangingPunct="1"/>
              <a:t>9</a:t>
            </a:fld>
            <a:endParaRPr lang="en-US" altLang="zh-TW" sz="1200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577" y="4686499"/>
            <a:ext cx="5388610" cy="4439841"/>
          </a:xfrm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60925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46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7969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143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0"/>
            <a:ext cx="9147175" cy="6867525"/>
            <a:chOff x="-2" y="0"/>
            <a:chExt cx="5762" cy="4326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8" name="Rectangle 34"/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9" name="Rectangle 35"/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0" name="Rectangle 36"/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1" name="Rectangle 37"/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2" name="Rectangle 38"/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3" name="Rectangle 39"/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4" name="Rectangle 40"/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5" name="Rectangle 41"/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8" name="Rectangle 44"/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0" name="Rectangle 46"/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2" name="Rectangle 48"/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5" name="Rectangle 51"/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6" name="Rectangle 52"/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7" name="Rectangle 53"/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8" name="Rectangle 54"/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9" name="Rectangle 55"/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0" name="Rectangle 56"/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1" name="Rectangle 57"/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2" name="Rectangle 58"/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3" name="Rectangle 59"/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4" name="Rectangle 60"/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6" name="Rectangle 62"/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7" name="Rectangle 63"/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</p:grpSp>
        <p:sp>
          <p:nvSpPr>
            <p:cNvPr id="6" name="Rectangle 64"/>
            <p:cNvSpPr>
              <a:spLocks noChangeArrowheads="1"/>
            </p:cNvSpPr>
            <p:nvPr userDrawn="1"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7" name="Rectangle 65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</p:grp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3505200" y="2590800"/>
            <a:ext cx="4892675" cy="76200"/>
          </a:xfrm>
          <a:prstGeom prst="rect">
            <a:avLst/>
          </a:prstGeom>
          <a:solidFill>
            <a:schemeClr val="hlink">
              <a:alpha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zh-TW" altLang="zh-TW" sz="2400" b="0">
              <a:ea typeface="新細明體" pitchFamily="18" charset="-120"/>
            </a:endParaRPr>
          </a:p>
        </p:txBody>
      </p:sp>
      <p:sp>
        <p:nvSpPr>
          <p:cNvPr id="186435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779463" y="1096963"/>
            <a:ext cx="7678737" cy="143192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186436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FE983FF-751C-4C2F-9E49-0A4D088884B4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5825" y="638971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2C8B1-D228-4F14-B5BE-64585D9D56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06A5D0-D32C-4A2B-B175-29DE5272D27F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94525" y="192088"/>
            <a:ext cx="2039938" cy="59039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71538" y="192088"/>
            <a:ext cx="5970587" cy="59039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A49E9A-EC0C-46E4-916F-9896414441D4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4009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1994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730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5488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550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7964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371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120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9CA31D-220A-4FEC-AE4A-0AFC47F94B80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3488" y="1905000"/>
            <a:ext cx="3979862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7B960C-B316-4E15-ACB2-0CA1DAB806E3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81BA2-8F71-4451-8CAB-FCD5C3465DFA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828ED-08E3-406F-9A75-981FA452B947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2A2C6-EE60-46A7-9415-FADDAB7859ED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91C01F-CA87-41DF-9C96-FC09DCE5CA4B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3AAC9-4E61-4CC2-9324-AC3807E4EEE1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584D7D-9F56-4D7E-9850-D6E3028D4097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CC02B-CF90-4B55-AD93-5A86B88AA690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E2B6E-CD5D-4E32-B5FD-611DB061DC79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EC891-DAD6-441F-B464-3F3D477FAFC2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Rectangle 6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379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7175" cy="6867525"/>
            <a:chOff x="0" y="0"/>
            <a:chExt cx="5762" cy="4326"/>
          </a:xfrm>
        </p:grpSpPr>
        <p:sp>
          <p:nvSpPr>
            <p:cNvPr id="185347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48" name="Rectangle 4"/>
            <p:cNvSpPr>
              <a:spLocks noChangeArrowheads="1"/>
            </p:cNvSpPr>
            <p:nvPr userDrawn="1"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49" name="Rectangle 5"/>
            <p:cNvSpPr>
              <a:spLocks noChangeArrowheads="1"/>
            </p:cNvSpPr>
            <p:nvPr userDrawn="1"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0" name="Rectangle 6"/>
            <p:cNvSpPr>
              <a:spLocks noChangeArrowheads="1"/>
            </p:cNvSpPr>
            <p:nvPr userDrawn="1"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1" name="Rectangle 7"/>
            <p:cNvSpPr>
              <a:spLocks noChangeArrowheads="1"/>
            </p:cNvSpPr>
            <p:nvPr userDrawn="1"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2" name="Rectangle 8"/>
            <p:cNvSpPr>
              <a:spLocks noChangeArrowheads="1"/>
            </p:cNvSpPr>
            <p:nvPr userDrawn="1"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3" name="Rectangle 9"/>
            <p:cNvSpPr>
              <a:spLocks noChangeArrowheads="1"/>
            </p:cNvSpPr>
            <p:nvPr userDrawn="1"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4" name="Rectangle 10"/>
            <p:cNvSpPr>
              <a:spLocks noChangeArrowheads="1"/>
            </p:cNvSpPr>
            <p:nvPr userDrawn="1"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5" name="Rectangle 11"/>
            <p:cNvSpPr>
              <a:spLocks noChangeArrowheads="1"/>
            </p:cNvSpPr>
            <p:nvPr userDrawn="1"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6" name="Rectangle 12"/>
            <p:cNvSpPr>
              <a:spLocks noChangeArrowheads="1"/>
            </p:cNvSpPr>
            <p:nvPr userDrawn="1"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7" name="Rectangle 13"/>
            <p:cNvSpPr>
              <a:spLocks noChangeArrowheads="1"/>
            </p:cNvSpPr>
            <p:nvPr userDrawn="1"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8" name="Rectangle 14"/>
            <p:cNvSpPr>
              <a:spLocks noChangeArrowheads="1"/>
            </p:cNvSpPr>
            <p:nvPr userDrawn="1"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9" name="Rectangle 15"/>
            <p:cNvSpPr>
              <a:spLocks noChangeArrowheads="1"/>
            </p:cNvSpPr>
            <p:nvPr userDrawn="1"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0" name="Rectangle 16"/>
            <p:cNvSpPr>
              <a:spLocks noChangeArrowheads="1"/>
            </p:cNvSpPr>
            <p:nvPr userDrawn="1"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1" name="Rectangle 17"/>
            <p:cNvSpPr>
              <a:spLocks noChangeArrowheads="1"/>
            </p:cNvSpPr>
            <p:nvPr userDrawn="1"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2" name="Rectangle 18"/>
            <p:cNvSpPr>
              <a:spLocks noChangeArrowheads="1"/>
            </p:cNvSpPr>
            <p:nvPr userDrawn="1"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3" name="Rectangle 19"/>
            <p:cNvSpPr>
              <a:spLocks noChangeArrowheads="1"/>
            </p:cNvSpPr>
            <p:nvPr userDrawn="1"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4" name="Rectangle 20"/>
            <p:cNvSpPr>
              <a:spLocks noChangeArrowheads="1"/>
            </p:cNvSpPr>
            <p:nvPr userDrawn="1"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5" name="Rectangle 21"/>
            <p:cNvSpPr>
              <a:spLocks noChangeArrowheads="1"/>
            </p:cNvSpPr>
            <p:nvPr userDrawn="1"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6" name="Rectangle 22"/>
            <p:cNvSpPr>
              <a:spLocks noChangeArrowheads="1"/>
            </p:cNvSpPr>
            <p:nvPr userDrawn="1"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7" name="Rectangle 23"/>
            <p:cNvSpPr>
              <a:spLocks noChangeArrowheads="1"/>
            </p:cNvSpPr>
            <p:nvPr userDrawn="1"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8" name="Rectangle 24"/>
            <p:cNvSpPr>
              <a:spLocks noChangeArrowheads="1"/>
            </p:cNvSpPr>
            <p:nvPr userDrawn="1"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9" name="Rectangle 25"/>
            <p:cNvSpPr>
              <a:spLocks noChangeArrowheads="1"/>
            </p:cNvSpPr>
            <p:nvPr userDrawn="1"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0" name="Rectangle 26"/>
            <p:cNvSpPr>
              <a:spLocks noChangeArrowheads="1"/>
            </p:cNvSpPr>
            <p:nvPr userDrawn="1"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1" name="Rectangle 27"/>
            <p:cNvSpPr>
              <a:spLocks noChangeArrowheads="1"/>
            </p:cNvSpPr>
            <p:nvPr userDrawn="1"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2" name="Rectangle 28"/>
            <p:cNvSpPr>
              <a:spLocks noChangeArrowheads="1"/>
            </p:cNvSpPr>
            <p:nvPr userDrawn="1"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3" name="Rectangle 29"/>
            <p:cNvSpPr>
              <a:spLocks noChangeArrowheads="1"/>
            </p:cNvSpPr>
            <p:nvPr userDrawn="1"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4" name="Rectangle 30"/>
            <p:cNvSpPr>
              <a:spLocks noChangeArrowheads="1"/>
            </p:cNvSpPr>
            <p:nvPr userDrawn="1"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5" name="Rectangle 31"/>
            <p:cNvSpPr>
              <a:spLocks noChangeArrowheads="1"/>
            </p:cNvSpPr>
            <p:nvPr userDrawn="1"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6" name="Rectangle 32"/>
            <p:cNvSpPr>
              <a:spLocks noChangeArrowheads="1"/>
            </p:cNvSpPr>
            <p:nvPr userDrawn="1"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7" name="Rectangle 33"/>
            <p:cNvSpPr>
              <a:spLocks noChangeArrowheads="1"/>
            </p:cNvSpPr>
            <p:nvPr userDrawn="1"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8" name="Rectangle 34"/>
            <p:cNvSpPr>
              <a:spLocks noChangeArrowheads="1"/>
            </p:cNvSpPr>
            <p:nvPr userDrawn="1"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9" name="Rectangle 35"/>
            <p:cNvSpPr>
              <a:spLocks noChangeArrowheads="1"/>
            </p:cNvSpPr>
            <p:nvPr userDrawn="1"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0" name="Rectangle 36"/>
            <p:cNvSpPr>
              <a:spLocks noChangeArrowheads="1"/>
            </p:cNvSpPr>
            <p:nvPr userDrawn="1"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1" name="Rectangle 37"/>
            <p:cNvSpPr>
              <a:spLocks noChangeArrowheads="1"/>
            </p:cNvSpPr>
            <p:nvPr userDrawn="1"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2" name="Rectangle 38"/>
            <p:cNvSpPr>
              <a:spLocks noChangeArrowheads="1"/>
            </p:cNvSpPr>
            <p:nvPr userDrawn="1"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3" name="Rectangle 39"/>
            <p:cNvSpPr>
              <a:spLocks noChangeArrowheads="1"/>
            </p:cNvSpPr>
            <p:nvPr userDrawn="1"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4" name="Rectangle 40"/>
            <p:cNvSpPr>
              <a:spLocks noChangeArrowheads="1"/>
            </p:cNvSpPr>
            <p:nvPr userDrawn="1"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5" name="Rectangle 41"/>
            <p:cNvSpPr>
              <a:spLocks noChangeArrowheads="1"/>
            </p:cNvSpPr>
            <p:nvPr userDrawn="1"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6" name="Rectangle 42"/>
            <p:cNvSpPr>
              <a:spLocks noChangeArrowheads="1"/>
            </p:cNvSpPr>
            <p:nvPr userDrawn="1"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7" name="Rectangle 43"/>
            <p:cNvSpPr>
              <a:spLocks noChangeArrowheads="1"/>
            </p:cNvSpPr>
            <p:nvPr userDrawn="1"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8" name="Rectangle 44"/>
            <p:cNvSpPr>
              <a:spLocks noChangeArrowheads="1"/>
            </p:cNvSpPr>
            <p:nvPr userDrawn="1"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9" name="Rectangle 45"/>
            <p:cNvSpPr>
              <a:spLocks noChangeArrowheads="1"/>
            </p:cNvSpPr>
            <p:nvPr userDrawn="1"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0" name="Rectangle 46"/>
            <p:cNvSpPr>
              <a:spLocks noChangeArrowheads="1"/>
            </p:cNvSpPr>
            <p:nvPr userDrawn="1"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1" name="Rectangle 47"/>
            <p:cNvSpPr>
              <a:spLocks noChangeArrowheads="1"/>
            </p:cNvSpPr>
            <p:nvPr userDrawn="1"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2" name="Rectangle 48"/>
            <p:cNvSpPr>
              <a:spLocks noChangeArrowheads="1"/>
            </p:cNvSpPr>
            <p:nvPr userDrawn="1"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3" name="Rectangle 49"/>
            <p:cNvSpPr>
              <a:spLocks noChangeArrowheads="1"/>
            </p:cNvSpPr>
            <p:nvPr userDrawn="1"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4" name="Rectangle 50"/>
            <p:cNvSpPr>
              <a:spLocks noChangeArrowheads="1"/>
            </p:cNvSpPr>
            <p:nvPr userDrawn="1"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5" name="Rectangle 51"/>
            <p:cNvSpPr>
              <a:spLocks noChangeArrowheads="1"/>
            </p:cNvSpPr>
            <p:nvPr userDrawn="1"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6" name="Rectangle 52"/>
            <p:cNvSpPr>
              <a:spLocks noChangeArrowheads="1"/>
            </p:cNvSpPr>
            <p:nvPr userDrawn="1"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7" name="Rectangle 53"/>
            <p:cNvSpPr>
              <a:spLocks noChangeArrowheads="1"/>
            </p:cNvSpPr>
            <p:nvPr userDrawn="1"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8" name="Rectangle 54"/>
            <p:cNvSpPr>
              <a:spLocks noChangeArrowheads="1"/>
            </p:cNvSpPr>
            <p:nvPr userDrawn="1"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9" name="Rectangle 55"/>
            <p:cNvSpPr>
              <a:spLocks noChangeArrowheads="1"/>
            </p:cNvSpPr>
            <p:nvPr userDrawn="1"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0" name="Rectangle 56"/>
            <p:cNvSpPr>
              <a:spLocks noChangeArrowheads="1"/>
            </p:cNvSpPr>
            <p:nvPr userDrawn="1"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1" name="Rectangle 57"/>
            <p:cNvSpPr>
              <a:spLocks noChangeArrowheads="1"/>
            </p:cNvSpPr>
            <p:nvPr userDrawn="1"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2" name="Rectangle 58"/>
            <p:cNvSpPr>
              <a:spLocks noChangeArrowheads="1"/>
            </p:cNvSpPr>
            <p:nvPr userDrawn="1"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3" name="Rectangle 59"/>
            <p:cNvSpPr>
              <a:spLocks noChangeArrowheads="1"/>
            </p:cNvSpPr>
            <p:nvPr userDrawn="1"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4" name="Rectangle 60"/>
            <p:cNvSpPr>
              <a:spLocks noChangeArrowheads="1"/>
            </p:cNvSpPr>
            <p:nvPr userDrawn="1"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5" name="Rectangle 61"/>
            <p:cNvSpPr>
              <a:spLocks noChangeArrowheads="1"/>
            </p:cNvSpPr>
            <p:nvPr userDrawn="1"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6" name="Rectangle 62"/>
            <p:cNvSpPr>
              <a:spLocks noChangeArrowheads="1"/>
            </p:cNvSpPr>
            <p:nvPr userDrawn="1"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7" name="Rectangle 63"/>
            <p:cNvSpPr>
              <a:spLocks noChangeArrowheads="1"/>
            </p:cNvSpPr>
            <p:nvPr userDrawn="1"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8" name="Rectangle 64"/>
            <p:cNvSpPr>
              <a:spLocks noChangeArrowheads="1"/>
            </p:cNvSpPr>
            <p:nvPr userDrawn="1"/>
          </p:nvSpPr>
          <p:spPr bwMode="blackGray">
            <a:xfrm>
              <a:off x="0" y="618"/>
              <a:ext cx="4378" cy="47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</p:grpSp>
      <p:sp>
        <p:nvSpPr>
          <p:cNvPr id="1027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871538" y="192088"/>
            <a:ext cx="816292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85411" name="Rectangle 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2525" y="6286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/>
            </a:lvl1pPr>
          </a:lstStyle>
          <a:p>
            <a:fld id="{AE32A73A-2E9A-4984-8D89-3790FA49AB89}" type="datetime1">
              <a:rPr lang="zh-TW" altLang="en-US" smtClean="0"/>
              <a:t>2020/9/15</a:t>
            </a:fld>
            <a:endParaRPr lang="en-US" altLang="zh-TW"/>
          </a:p>
        </p:txBody>
      </p:sp>
      <p:sp>
        <p:nvSpPr>
          <p:cNvPr id="185412" name="Rectangle 6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90925" y="62865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/>
            </a:lvl1pPr>
          </a:lstStyle>
          <a:p>
            <a:endParaRPr lang="en-US" altLang="zh-TW"/>
          </a:p>
        </p:txBody>
      </p:sp>
      <p:sp>
        <p:nvSpPr>
          <p:cNvPr id="185413" name="Rectangle 6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13798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3B54885-FD97-498B-B774-37243A478C7E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729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png"/><Relationship Id="rId7" Type="http://schemas.openxmlformats.org/officeDocument/2006/relationships/hyperlink" Target="http://images.google.com.tw/imgres?imgurl=http://uk.gizmodo.com/bill-gates.jpg&amp;imgrefurl=http://uk.gizmodo.com/2006/06/26/bill_gates_gets_smart_with_500.html&amp;h=500&amp;w=400&amp;sz=34&amp;tbnid=m3ays_-0R0KSMM:&amp;tbnh=130&amp;tbnw=104&amp;prev=/images?q=bill+gates,photo&amp;um=1&amp;start=1&amp;sa=X&amp;oi=images&amp;ct=image&amp;cd=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hyperlink" Target="http://www.google.com.tw/url?sa=i&amp;rct=j&amp;q=&amp;esrc=s&amp;frm=1&amp;source=images&amp;cd=&amp;cad=rja&amp;uact=8&amp;docid=H8m7QL_ztTyvRM&amp;tbnid=L3HQd87g98fHIM:&amp;ved=0CAUQjRw&amp;url=http://www.politico.com/story/2013/10/janet-yellen-federal-reserve-nominee-98131.html&amp;ei=Lh-0U_iSIMvGkQWzuoCAAg&amp;psig=AFQjCNEOyzQEMdfNVyErhfUgSVCklekzIQ&amp;ust=140439978700601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edn.gmg.tw/index.jsp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cn.wsj.com/gb/index.asp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892" y="908339"/>
            <a:ext cx="8964612" cy="3462486"/>
          </a:xfrm>
        </p:spPr>
        <p:txBody>
          <a:bodyPr/>
          <a:lstStyle/>
          <a:p>
            <a:pPr indent="-2063750" algn="ctr" eaLnBrk="1" hangingPunct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TW" altLang="en-US" sz="6600" b="1" dirty="0" smtClean="0">
                <a:solidFill>
                  <a:srgbClr val="00336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>經濟學與實習</a:t>
            </a:r>
            <a:r>
              <a:rPr lang="en-US" altLang="zh-TW" sz="6000" b="1" dirty="0" smtClean="0">
                <a:solidFill>
                  <a:srgbClr val="00336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  <a:t/>
            </a:r>
            <a:br>
              <a:rPr lang="en-US" altLang="zh-TW" sz="6000" b="1" dirty="0" smtClean="0">
                <a:solidFill>
                  <a:srgbClr val="00336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itchFamily="18" charset="0"/>
              </a:rPr>
            </a:br>
            <a:r>
              <a:rPr lang="zh-TW" altLang="en-US" sz="8000" b="1" dirty="0" smtClean="0">
                <a:solidFill>
                  <a:srgbClr val="9966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lang="en-US" altLang="zh-TW" sz="8000" b="1" dirty="0">
              <a:solidFill>
                <a:srgbClr val="996633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9166" y="5445224"/>
            <a:ext cx="7776864" cy="1701552"/>
          </a:xfrm>
        </p:spPr>
        <p:txBody>
          <a:bodyPr/>
          <a:lstStyle/>
          <a:p>
            <a:pPr algn="ctr" eaLnBrk="1" hangingPunct="1">
              <a:spcAft>
                <a:spcPct val="10000"/>
              </a:spcAft>
            </a:pP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陳建良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Aft>
                <a:spcPct val="10000"/>
              </a:spcAft>
            </a:pPr>
            <a:r>
              <a:rPr lang="zh-TW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國立暨南國際大學經濟學系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Aft>
                <a:spcPct val="10000"/>
              </a:spcAft>
            </a:pP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Sept. 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US" altLang="zh-TW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6512" y="-14659"/>
            <a:ext cx="9144000" cy="61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TW" altLang="en-US" sz="2800" dirty="0" smtClean="0">
                <a:solidFill>
                  <a:schemeClr val="accent4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國立暨南國際大學</a:t>
            </a:r>
            <a:endParaRPr lang="en-US" altLang="zh-TW" sz="2800" dirty="0" smtClean="0">
              <a:solidFill>
                <a:schemeClr val="accent4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9981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496" y="-73843"/>
            <a:ext cx="8162925" cy="184665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經濟民粹亂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象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工商時報 </a:t>
            </a:r>
            <a:r>
              <a:rPr lang="en-US" altLang="zh-TW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•</a:t>
            </a:r>
            <a:r>
              <a:rPr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王立德</a:t>
            </a:r>
            <a:r>
              <a:rPr lang="zh-TW" altLang="en-US" sz="3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／</a:t>
            </a:r>
            <a:r>
              <a:rPr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台北報導</a:t>
            </a:r>
            <a:r>
              <a:rPr lang="en-US" altLang="zh-TW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2009-11-10</a:t>
            </a:r>
            <a:endParaRPr lang="zh-TW" altLang="en-US" sz="3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492896"/>
            <a:ext cx="9182372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4624"/>
            <a:ext cx="1693540" cy="2298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6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4353"/>
            <a:ext cx="8162925" cy="1569660"/>
          </a:xfrm>
        </p:spPr>
        <p:txBody>
          <a:bodyPr/>
          <a:lstStyle/>
          <a:p>
            <a:r>
              <a:rPr lang="zh-TW" altLang="en-US" sz="3600" b="1" dirty="0">
                <a:latin typeface="標楷體" pitchFamily="65" charset="-120"/>
                <a:ea typeface="標楷體" pitchFamily="65" charset="-120"/>
              </a:rPr>
              <a:t>「證所稅案已被市場綁架</a:t>
            </a:r>
            <a:r>
              <a:rPr lang="zh-TW" altLang="en-US" sz="3600" b="1" dirty="0" smtClean="0">
                <a:latin typeface="標楷體" pitchFamily="65" charset="-120"/>
                <a:ea typeface="標楷體" pitchFamily="65" charset="-120"/>
              </a:rPr>
              <a:t>」</a:t>
            </a:r>
            <a:r>
              <a:rPr lang="en-US" altLang="zh-TW" sz="3600" b="1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600" b="1" dirty="0" smtClean="0">
                <a:latin typeface="標楷體" pitchFamily="65" charset="-120"/>
                <a:ea typeface="標楷體" pitchFamily="65" charset="-120"/>
              </a:rPr>
            </a:br>
            <a:r>
              <a:rPr lang="zh-TW" altLang="en-US" sz="3600" b="1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3600" b="1" dirty="0">
                <a:latin typeface="標楷體" pitchFamily="65" charset="-120"/>
                <a:ea typeface="標楷體" pitchFamily="65" charset="-120"/>
              </a:rPr>
              <a:t>曾巨威沮喪 搞不過有錢人和政治運作</a:t>
            </a:r>
            <a:br>
              <a:rPr lang="zh-TW" altLang="en-US" sz="3600" b="1" dirty="0">
                <a:latin typeface="標楷體" pitchFamily="65" charset="-120"/>
                <a:ea typeface="標楷體" pitchFamily="65" charset="-120"/>
              </a:rPr>
            </a:br>
            <a:r>
              <a:rPr lang="en-US" altLang="zh-TW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2012-06-05 </a:t>
            </a:r>
            <a:r>
              <a:rPr lang="zh-TW" altLang="en-US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中國時報</a:t>
            </a:r>
            <a:r>
              <a:rPr lang="en-US" altLang="zh-TW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【</a:t>
            </a:r>
            <a:r>
              <a:rPr lang="zh-TW" altLang="en-US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楊毅／台北報導</a:t>
            </a:r>
            <a:r>
              <a:rPr lang="en-US" altLang="zh-TW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】</a:t>
            </a:r>
            <a:endParaRPr lang="zh-TW" altLang="en-US" sz="2400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2118320"/>
            <a:ext cx="8110537" cy="4191000"/>
          </a:xfrm>
        </p:spPr>
        <p:txBody>
          <a:bodyPr/>
          <a:lstStyle/>
          <a:p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立法院財政委員會昨初審證所稅相關修法，朝野上演激烈攻防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戲碼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面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對證所稅案僵局難解，過程中，一度有立委提議將全部版本撤回，暫緩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審查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國民黨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不分區立委曾巨威難掩沮喪心情，發言時氣憤不平地向台灣</a:t>
            </a:r>
            <a:r>
              <a:rPr lang="zh-TW" altLang="en-US" sz="2400" dirty="0">
                <a:solidFill>
                  <a:srgbClr val="A50021"/>
                </a:solidFill>
                <a:latin typeface="標楷體" pitchFamily="65" charset="-120"/>
                <a:ea typeface="標楷體" pitchFamily="65" charset="-120"/>
              </a:rPr>
              <a:t>「有錢人」和「政治運作」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表達嚴正抗議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立場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他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說，</a:t>
            </a:r>
            <a:r>
              <a:rPr lang="zh-TW" altLang="en-US" sz="2400" dirty="0">
                <a:solidFill>
                  <a:srgbClr val="A50021"/>
                </a:solidFill>
                <a:latin typeface="標楷體" pitchFamily="65" charset="-120"/>
                <a:ea typeface="標楷體" pitchFamily="65" charset="-120"/>
              </a:rPr>
              <a:t>證所稅案敵不過市場力量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，他心中只有「夫復何言」四字可以形容。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64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-27384"/>
            <a:ext cx="8162925" cy="1077218"/>
          </a:xfrm>
        </p:spPr>
        <p:txBody>
          <a:bodyPr/>
          <a:lstStyle/>
          <a:p>
            <a: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另類商機 醫院代排客源最穩</a:t>
            </a:r>
            <a:b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2016-10-30 </a:t>
            </a:r>
            <a:r>
              <a:rPr lang="zh-TW" altLang="en-US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聯合報 </a:t>
            </a:r>
            <a:r>
              <a:rPr lang="zh-TW" altLang="en-US" sz="24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記者邱瓊玉、張世杰／</a:t>
            </a:r>
            <a:r>
              <a:rPr lang="zh-TW" altLang="en-US" sz="24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台北報導</a:t>
            </a:r>
            <a:endParaRPr lang="zh-TW" altLang="en-US" sz="2400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268760"/>
            <a:ext cx="8326561" cy="4191000"/>
          </a:xfrm>
        </p:spPr>
        <p:txBody>
          <a:bodyPr/>
          <a:lstStyle/>
          <a:p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台大醫院從黑夜到黎明的掛號人龍，衍生「代排」商機，收費千元起跳。四十八歲的楊姓男子專營</a:t>
            </a:r>
            <a:r>
              <a:rPr lang="zh-TW" altLang="en-US" sz="2400" dirty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「跑腿代排」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，演唱會、車票、熱門餐廳都是服務項目，以醫院代掛「客源」最穩定，每月都有卅多件。</a:t>
            </a:r>
          </a:p>
          <a:p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楊男原經營網站銷售，看到跑腿代排商機，決定改做這行。收費方式是</a:t>
            </a:r>
            <a:r>
              <a:rPr lang="zh-TW" altLang="en-US" sz="2400" dirty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現場掛號兩千元，網路掛號一千五百元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，號稱成功率幾乎百分之百，若沒成功全額退費。</a:t>
            </a:r>
          </a:p>
          <a:p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「排演唱會、搶火車票都是臨時性工作，量大但不固定，醫院代排屬經常性客源，幾乎沒有淡旺季之分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搶掛號的技巧無他，就是花更多時間。像</a:t>
            </a:r>
            <a:r>
              <a:rPr lang="zh-TW" altLang="en-US" sz="2400" dirty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熱門醫生要在前一晚八、九點就要排隊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</a:p>
          <a:p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7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24349"/>
            <a:ext cx="8162925" cy="15044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多運動 薪水高 </a:t>
            </a:r>
            <a:r>
              <a:rPr lang="zh-TW" altLang="en-US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zh-TW" altLang="en-US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2012-01-15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新聞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速報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【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中廣新聞／郭希誠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】</a:t>
            </a: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5919" y="1700808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克里夫蘭大學「柯斯堤」博士分析了一萬兩千人的運動和薪水之間的關係。結果發現，一個星期游泳、舉重或慢跑的人，薪水比不運動的人高百分之六到百分之九。 </a:t>
            </a: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柯斯堤」說，</a:t>
            </a:r>
            <a:r>
              <a:rPr lang="zh-TW" altLang="en-US" sz="2400" dirty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常運動的人不但身體較好，也比較耐操，所以，老闆願意委以重任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 </a:t>
            </a: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他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說，即使是像走路這樣的輕鬆運動，也能帶來較多的薪水。 </a:t>
            </a: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是因多運動，所以薪水高，還是因薪水高，多運動？兩者的因果關係 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(causality) 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如何？</a:t>
            </a:r>
            <a:endParaRPr lang="zh-TW" altLang="en-US" sz="2400" dirty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187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54163"/>
            <a:ext cx="8568952" cy="13306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已婚男人勤奮 收入較未婚男子多三分之一 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0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2010-02-01 </a:t>
            </a:r>
            <a:r>
              <a:rPr lang="zh-TW" altLang="en-US" sz="20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新聞速報 </a:t>
            </a:r>
            <a:r>
              <a:rPr lang="en-US" altLang="zh-TW" sz="20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【</a:t>
            </a:r>
            <a:r>
              <a:rPr lang="zh-TW" altLang="en-US" sz="20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中廣新聞／郭希誠</a:t>
            </a:r>
            <a:r>
              <a:rPr lang="en-US" altLang="zh-TW" sz="20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】</a:t>
            </a:r>
            <a:endParaRPr lang="zh-TW" altLang="en-US" sz="2000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628800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德國一項調查發現，</a:t>
            </a:r>
            <a:r>
              <a:rPr lang="zh-TW" altLang="en-US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已婚男子的收入比沒結婚的男子多三分之一，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比同居男人的也多了百分四。 </a:t>
            </a: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德國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「畢樂福」大學研究人員，調查了一萬兩千名男子的收入。結果發現，已婚的人收入普遍較高。研究人員說，未婚男性的收入最低。有同居人的男性收入也比他們多了百分之二十左右。 </a:t>
            </a: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不過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，已婚男子卻老嫌自己的薪水不夠。研究人員解釋，已婚男子有了家庭負擔，所以工作較認真，獲得的報酬自然也比較高。但是，由於負擔重，所以，老覺得不夠花。</a:t>
            </a:r>
          </a:p>
          <a:p>
            <a:pPr>
              <a:spcBef>
                <a:spcPts val="1200"/>
              </a:spcBef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19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41213" y="444902"/>
            <a:ext cx="8423275" cy="646331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4. </a:t>
            </a:r>
            <a:r>
              <a:rPr lang="zh-TW" altLang="en-US" sz="3600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課程主旨、目的與期待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0170" y="1324123"/>
            <a:ext cx="8642350" cy="512921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TW" altLang="en-US" sz="2400" dirty="0" smtClean="0">
                <a:ea typeface="標楷體" pitchFamily="65" charset="-120"/>
              </a:rPr>
              <a:t>在專業教科書的架構上，具備知識承載與邏輯一致，圍繞生活經驗與經濟時事的主軸</a:t>
            </a:r>
            <a:endParaRPr lang="zh-TW" altLang="en-US" sz="2400" b="0" dirty="0" smtClean="0">
              <a:ea typeface="標楷體" pitchFamily="65" charset="-120"/>
            </a:endParaRP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TW" altLang="en-US" sz="2400" dirty="0" smtClean="0">
                <a:solidFill>
                  <a:srgbClr val="663300"/>
                </a:solidFill>
                <a:ea typeface="標楷體" pitchFamily="65" charset="-120"/>
              </a:rPr>
              <a:t>課程主旨：</a:t>
            </a:r>
            <a:r>
              <a:rPr lang="zh-TW" altLang="en-US" sz="2400" dirty="0" smtClean="0">
                <a:ea typeface="標楷體" pitchFamily="65" charset="-120"/>
              </a:rPr>
              <a:t>自許為經濟學的</a:t>
            </a:r>
            <a:r>
              <a:rPr lang="zh-TW" altLang="en-US" sz="2400" dirty="0" smtClean="0">
                <a:solidFill>
                  <a:srgbClr val="990033"/>
                </a:solidFill>
                <a:ea typeface="標楷體" pitchFamily="65" charset="-120"/>
              </a:rPr>
              <a:t>「推銷員」</a:t>
            </a:r>
            <a:r>
              <a:rPr lang="zh-TW" altLang="en-US" sz="2400" dirty="0" smtClean="0">
                <a:ea typeface="標楷體" pitchFamily="65" charset="-120"/>
              </a:rPr>
              <a:t>，透過具有學術系統的教材與教法，啟發學習興趣，使每位同學成為具備經濟學視野的</a:t>
            </a:r>
            <a:r>
              <a:rPr lang="zh-TW" altLang="en-US" sz="2400" dirty="0" smtClean="0">
                <a:solidFill>
                  <a:srgbClr val="990033"/>
                </a:solidFill>
                <a:ea typeface="標楷體" pitchFamily="65" charset="-120"/>
              </a:rPr>
              <a:t>「經濟知識人」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TW" altLang="en-US" sz="2400" dirty="0" smtClean="0">
                <a:solidFill>
                  <a:srgbClr val="663300"/>
                </a:solidFill>
                <a:ea typeface="標楷體" pitchFamily="65" charset="-120"/>
              </a:rPr>
              <a:t>課程目的：</a:t>
            </a:r>
            <a:r>
              <a:rPr lang="zh-TW" altLang="en-US" sz="2400" dirty="0" smtClean="0">
                <a:ea typeface="標楷體" pitchFamily="65" charset="-120"/>
              </a:rPr>
              <a:t>提供學生掌握學習經濟學知識的方法，建構自我的</a:t>
            </a:r>
            <a:r>
              <a:rPr lang="zh-TW" altLang="en-US" sz="2400" dirty="0" smtClean="0">
                <a:solidFill>
                  <a:srgbClr val="990033"/>
                </a:solidFill>
                <a:ea typeface="標楷體" pitchFamily="65" charset="-120"/>
              </a:rPr>
              <a:t>「經濟觀」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TW" altLang="en-US" sz="2400" dirty="0" smtClean="0">
                <a:solidFill>
                  <a:srgbClr val="663300"/>
                </a:solidFill>
                <a:ea typeface="標楷體" pitchFamily="65" charset="-120"/>
              </a:rPr>
              <a:t>課程期待：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修課同學能以受過經濟學訓練的角度來看世界</a:t>
            </a:r>
            <a:endParaRPr lang="en-US" altLang="zh-TW" sz="2400" dirty="0" smtClean="0">
              <a:solidFill>
                <a:srgbClr val="0070C0"/>
              </a:solidFill>
              <a:ea typeface="標楷體" pitchFamily="65" charset="-120"/>
            </a:endParaRP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lang="zh-TW" altLang="en-US" sz="2400" b="0" dirty="0" smtClean="0">
                <a:solidFill>
                  <a:schemeClr val="tx2"/>
                </a:solidFill>
                <a:ea typeface="標楷體" pitchFamily="65" charset="-120"/>
              </a:rPr>
              <a:t>課程的主旨、目的與期待，在通識與專業上並無二致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99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62389"/>
            <a:ext cx="7772400" cy="646331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 </a:t>
            </a:r>
            <a:r>
              <a:rPr lang="zh-TW" altLang="en-US" sz="3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課程目標</a:t>
            </a:r>
            <a:endParaRPr lang="en-US" altLang="zh-TW" sz="36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7436" y="1268760"/>
            <a:ext cx="7847012" cy="424815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經濟學教學首重</a:t>
            </a:r>
            <a:r>
              <a:rPr lang="zh-TW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「感同身受」 </a:t>
            </a:r>
            <a:r>
              <a:rPr lang="en-US" altLang="zh-TW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(empathy) 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本課程的出發點: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提供最基礎的經濟學概念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基本經濟理論的反覆應用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提供以學生為中心的學習方式</a:t>
            </a:r>
            <a:endParaRPr lang="en-US" altLang="zh-TW" sz="2400" dirty="0" smtClean="0">
              <a:solidFill>
                <a:schemeClr val="accent4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強調以</a:t>
            </a:r>
            <a:r>
              <a:rPr lang="zh-TW" altLang="en-US" sz="2400" dirty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少勝</a:t>
            </a: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 </a:t>
            </a:r>
            <a:r>
              <a:rPr lang="en-US" altLang="zh-TW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(less is more)</a:t>
            </a: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鼓勵</a:t>
            </a:r>
            <a:r>
              <a:rPr lang="zh-TW" altLang="en-US" sz="24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主動學習</a:t>
            </a:r>
            <a:endParaRPr lang="en-US" altLang="zh-TW" sz="2400" dirty="0" smtClean="0">
              <a:solidFill>
                <a:schemeClr val="accent4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99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最終</a:t>
            </a:r>
            <a:r>
              <a:rPr lang="zh-TW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的目標，是希望學生可以看得懂媒體上和經濟學相關的新聞</a:t>
            </a:r>
            <a:endParaRPr lang="en-US" altLang="zh-TW" sz="2400" dirty="0">
              <a:solidFill>
                <a:srgbClr val="99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99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更</a:t>
            </a:r>
            <a:r>
              <a:rPr lang="zh-TW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</a:t>
            </a:r>
            <a:r>
              <a:rPr lang="zh-TW" altLang="en-US" sz="2400" dirty="0">
                <a:solidFill>
                  <a:srgbClr val="99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能看出</a:t>
            </a:r>
            <a:r>
              <a:rPr lang="zh-TW" altLang="en-US" sz="2400" dirty="0" smtClean="0">
                <a:solidFill>
                  <a:srgbClr val="99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來經濟相關新聞的正確與錯誤，以及其間隱含的經濟意義</a:t>
            </a:r>
            <a:endParaRPr lang="en-US" altLang="zh-TW" sz="2400" dirty="0">
              <a:solidFill>
                <a:srgbClr val="99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endParaRPr lang="zh-TW" altLang="en-US" sz="2400" dirty="0" smtClean="0">
              <a:solidFill>
                <a:schemeClr val="accent4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頁尾版面配置區 1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 altLang="zh-TW" sz="1400">
              <a:latin typeface="+mn-lt"/>
              <a:ea typeface="新細明體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6CC02B-CF90-4B55-AD93-5A86B88AA690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4505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 bldLvl="5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>
          <a:xfrm>
            <a:off x="685800" y="260648"/>
            <a:ext cx="7772400" cy="646331"/>
          </a:xfrm>
        </p:spPr>
        <p:txBody>
          <a:bodyPr/>
          <a:lstStyle/>
          <a:p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</a:rPr>
              <a:t>6. </a:t>
            </a:r>
            <a:r>
              <a:rPr lang="zh-TW" altLang="en-US" sz="3600" b="1" dirty="0" smtClean="0">
                <a:latin typeface="Times New Roman" pitchFamily="18" charset="0"/>
                <a:ea typeface="標楷體" pitchFamily="65" charset="-120"/>
              </a:rPr>
              <a:t>從經濟學看世界的觀察實例</a:t>
            </a:r>
            <a:endParaRPr lang="zh-TW" altLang="en-US" sz="3600" dirty="0" smtClean="0">
              <a:ea typeface="新細明體" pitchFamily="18" charset="-120"/>
            </a:endParaRPr>
          </a:p>
        </p:txBody>
      </p:sp>
      <p:pic>
        <p:nvPicPr>
          <p:cNvPr id="1536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25" y="2205038"/>
            <a:ext cx="4513263" cy="3384550"/>
          </a:xfrm>
          <a:noFill/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2205038"/>
            <a:ext cx="4513262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88169" y="1446188"/>
            <a:ext cx="792003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itchFamily="2" charset="2"/>
              <a:buChar char="u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u"/>
              <a:defRPr sz="28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Char char="u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zh-TW" altLang="en-US" sz="2400" kern="0" dirty="0" smtClean="0">
                <a:ea typeface="新細明體" pitchFamily="18" charset="-120"/>
              </a:rPr>
              <a:t>為何會議室麥克風的底座都一樣，但是功能鍵不同？</a:t>
            </a:r>
            <a:endParaRPr lang="en-US" altLang="zh-TW" sz="2400" kern="0" dirty="0" smtClean="0"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3528" y="5805264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廠商只要生產一種底座，讓主席座位的有兩個功能鍵，其餘的只要一個功能鍵即可。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364088" y="4983559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accent2"/>
                </a:solidFill>
              </a:rPr>
              <a:t>一般座位只有一個按鍵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9592" y="5135959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/>
                </a:solidFill>
              </a:rPr>
              <a:t>主席</a:t>
            </a:r>
            <a:r>
              <a:rPr lang="zh-TW" altLang="en-US" sz="2400" dirty="0" smtClean="0">
                <a:solidFill>
                  <a:schemeClr val="accent2"/>
                </a:solidFill>
              </a:rPr>
              <a:t>座位有二個按鍵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71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9992" y="1628800"/>
            <a:ext cx="2375192" cy="316835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85800" y="260648"/>
            <a:ext cx="7772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r>
              <a:rPr lang="en-US" altLang="zh-TW" sz="3600" b="1" kern="0" smtClean="0">
                <a:latin typeface="Times New Roman" pitchFamily="18" charset="0"/>
                <a:ea typeface="標楷體" pitchFamily="65" charset="-120"/>
              </a:rPr>
              <a:t>6. </a:t>
            </a:r>
            <a:r>
              <a:rPr lang="zh-TW" altLang="en-US" sz="3600" b="1" kern="0" smtClean="0">
                <a:latin typeface="Times New Roman" pitchFamily="18" charset="0"/>
                <a:ea typeface="標楷體" pitchFamily="65" charset="-120"/>
              </a:rPr>
              <a:t>從經濟學看世界的觀察實例</a:t>
            </a:r>
            <a:endParaRPr lang="zh-TW" altLang="en-US" sz="3600" b="0" kern="0" dirty="0" smtClean="0">
              <a:ea typeface="新細明體" pitchFamily="18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3501008"/>
            <a:ext cx="2429174" cy="324036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5536" y="1196752"/>
            <a:ext cx="792003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itchFamily="2" charset="2"/>
              <a:buChar char="u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u"/>
              <a:defRPr sz="28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Char char="u"/>
              <a:defRPr sz="2000" b="1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zh-TW" altLang="en-US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</a:t>
            </a:r>
            <a:r>
              <a:rPr lang="en-US" altLang="zh-TW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Apple </a:t>
            </a:r>
            <a:r>
              <a:rPr lang="zh-TW" altLang="en-US" sz="24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電腦的電源線插頭設計成這樣？</a:t>
            </a:r>
            <a:endParaRPr lang="en-US" altLang="zh-TW" sz="2400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" y="1844824"/>
            <a:ext cx="2326172" cy="310296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3501008"/>
            <a:ext cx="2232248" cy="297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592" y="-99392"/>
            <a:ext cx="8162925" cy="1200329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003366"/>
                </a:solidFill>
                <a:latin typeface="Times New Roman" pitchFamily="18" charset="0"/>
                <a:ea typeface="標楷體" pitchFamily="65" charset="-120"/>
              </a:rPr>
              <a:t>6. </a:t>
            </a:r>
            <a:r>
              <a:rPr lang="zh-TW" altLang="en-US" sz="3600" b="1" dirty="0">
                <a:solidFill>
                  <a:srgbClr val="003366"/>
                </a:solidFill>
                <a:latin typeface="Times New Roman" pitchFamily="18" charset="0"/>
                <a:ea typeface="標楷體" pitchFamily="65" charset="-120"/>
              </a:rPr>
              <a:t>從經濟學看世界的觀察</a:t>
            </a:r>
            <a:r>
              <a:rPr lang="zh-TW" altLang="en-US" sz="3600" b="1" dirty="0" smtClean="0">
                <a:solidFill>
                  <a:srgbClr val="003366"/>
                </a:solidFill>
                <a:latin typeface="Times New Roman" pitchFamily="18" charset="0"/>
                <a:ea typeface="標楷體" pitchFamily="65" charset="-120"/>
              </a:rPr>
              <a:t>實例</a:t>
            </a:r>
            <a:r>
              <a:rPr lang="en-US" altLang="zh-TW" sz="3600" b="1" dirty="0">
                <a:solidFill>
                  <a:srgbClr val="003366"/>
                </a:solidFill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3600" b="1" dirty="0">
                <a:solidFill>
                  <a:srgbClr val="003366"/>
                </a:solidFill>
                <a:latin typeface="Times New Roman" pitchFamily="18" charset="0"/>
                <a:ea typeface="標楷體" pitchFamily="65" charset="-120"/>
              </a:rPr>
            </a:br>
            <a:r>
              <a:rPr lang="en-US" altLang="zh-TW" sz="3600" b="1" dirty="0">
                <a:solidFill>
                  <a:srgbClr val="003366"/>
                </a:solidFill>
                <a:latin typeface="Times New Roman" pitchFamily="18" charset="0"/>
                <a:ea typeface="標楷體" pitchFamily="65" charset="-120"/>
              </a:rPr>
              <a:t>The Economic Naturalist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8760"/>
            <a:ext cx="8110537" cy="5400600"/>
          </a:xfrm>
        </p:spPr>
        <p:txBody>
          <a:bodyPr/>
          <a:lstStyle/>
          <a:p>
            <a:r>
              <a:rPr lang="en-US" altLang="zh-TW" sz="2000" dirty="0"/>
              <a:t>“Why do the keypad buttons on drive-up automatic teller machines have Braille dots?”  (Bill </a:t>
            </a:r>
            <a:r>
              <a:rPr lang="en-US" altLang="zh-TW" sz="2000" dirty="0" err="1"/>
              <a:t>Tjoa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76872"/>
            <a:ext cx="5760640" cy="432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08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-66293"/>
            <a:ext cx="8316416" cy="830997"/>
          </a:xfrm>
        </p:spPr>
        <p:txBody>
          <a:bodyPr/>
          <a:lstStyle/>
          <a:p>
            <a:r>
              <a:rPr lang="zh-TW" altLang="en-US" sz="4800" dirty="0" smtClean="0">
                <a:latin typeface="Times New Roman" pitchFamily="18" charset="0"/>
                <a:ea typeface="標楷體" pitchFamily="65" charset="-120"/>
              </a:rPr>
              <a:t>課程大綱</a:t>
            </a:r>
            <a:endParaRPr lang="zh-TW" altLang="en-US" sz="48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296144"/>
            <a:ext cx="8411790" cy="5733256"/>
          </a:xfrm>
        </p:spPr>
        <p:txBody>
          <a:bodyPr/>
          <a:lstStyle/>
          <a:p>
            <a:pPr marL="609600" lvl="1" indent="-609600">
              <a:lnSpc>
                <a:spcPct val="110000"/>
              </a:lnSpc>
              <a:buSzPct val="110000"/>
              <a:buFontTx/>
              <a:buAutoNum type="arabicPeriod"/>
            </a:pPr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經濟學是一種什麼樣的學門</a:t>
            </a:r>
            <a:r>
              <a:rPr lang="zh-TW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endParaRPr lang="en-US" altLang="zh-TW" b="1" dirty="0" smtClean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09600" lvl="1" indent="-609600">
              <a:lnSpc>
                <a:spcPct val="110000"/>
              </a:lnSpc>
              <a:buSzPct val="110000"/>
              <a:buFontTx/>
              <a:buAutoNum type="arabicPeriod"/>
            </a:pPr>
            <a:r>
              <a:rPr lang="zh-TW" altLang="en-US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個體經濟學與總體經濟學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609600" lvl="1" indent="-609600">
              <a:lnSpc>
                <a:spcPct val="110000"/>
              </a:lnSpc>
              <a:buSzPct val="110000"/>
              <a:buFontTx/>
              <a:buAutoNum type="arabicPeriod"/>
            </a:pPr>
            <a:r>
              <a:rPr lang="zh-TW" altLang="en-US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人文</a:t>
            </a:r>
            <a:r>
              <a:rPr lang="zh-TW" altLang="en-US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社會領域核心通識：從經濟學看</a:t>
            </a:r>
            <a:r>
              <a:rPr lang="zh-TW" altLang="en-US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世界</a:t>
            </a:r>
            <a:endParaRPr lang="en-US" altLang="zh-TW" b="1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</a:endParaRPr>
          </a:p>
          <a:p>
            <a:pPr marL="609600" lvl="1" indent="-609600">
              <a:lnSpc>
                <a:spcPct val="110000"/>
              </a:lnSpc>
              <a:buSzPct val="110000"/>
              <a:buFontTx/>
              <a:buAutoNum type="arabicPeriod"/>
            </a:pPr>
            <a:r>
              <a:rPr lang="zh-TW" altLang="en-US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課程主旨、目的與</a:t>
            </a:r>
            <a:r>
              <a:rPr lang="zh-TW" altLang="en-US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期待</a:t>
            </a:r>
            <a:endParaRPr lang="en-US" altLang="zh-TW" b="1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</a:endParaRPr>
          </a:p>
          <a:p>
            <a:pPr marL="609600" lvl="1" indent="-609600">
              <a:lnSpc>
                <a:spcPct val="110000"/>
              </a:lnSpc>
              <a:buSzPct val="110000"/>
              <a:buFontTx/>
              <a:buAutoNum type="arabicPeriod"/>
            </a:pPr>
            <a:r>
              <a:rPr lang="zh-TW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</a:t>
            </a:r>
            <a:r>
              <a:rPr lang="zh-TW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目標</a:t>
            </a:r>
            <a:endParaRPr lang="en-US" altLang="zh-TW" b="1" dirty="0" smtClean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09600" lvl="1" indent="-609600">
              <a:lnSpc>
                <a:spcPct val="110000"/>
              </a:lnSpc>
              <a:buSzPct val="110000"/>
              <a:buFontTx/>
              <a:buAutoNum type="arabicPeriod"/>
            </a:pPr>
            <a:r>
              <a:rPr lang="zh-TW" altLang="en-US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從</a:t>
            </a:r>
            <a:r>
              <a:rPr lang="zh-TW" altLang="en-US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經濟學看世界的觀察</a:t>
            </a:r>
            <a:r>
              <a:rPr lang="zh-TW" altLang="en-US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實例</a:t>
            </a:r>
            <a:endParaRPr lang="en-US" altLang="zh-TW" b="1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</a:endParaRPr>
          </a:p>
          <a:p>
            <a:pPr marL="609600" lvl="1" indent="-609600">
              <a:lnSpc>
                <a:spcPct val="110000"/>
              </a:lnSpc>
              <a:buSzPct val="110000"/>
              <a:buFontTx/>
              <a:buAutoNum type="arabicPeriod"/>
            </a:pPr>
            <a:r>
              <a:rPr lang="zh-TW" altLang="en-US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誰是當今世上影響力最大的人</a:t>
            </a:r>
            <a:endParaRPr lang="en-US" altLang="zh-TW" b="1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</a:endParaRPr>
          </a:p>
          <a:p>
            <a:pPr marL="609600" lvl="1" indent="-609600">
              <a:lnSpc>
                <a:spcPct val="110000"/>
              </a:lnSpc>
              <a:buSzPct val="110000"/>
              <a:buFontTx/>
              <a:buAutoNum type="arabicPeriod"/>
            </a:pPr>
            <a:r>
              <a:rPr lang="zh-TW" altLang="en-US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</a:rPr>
              <a:t>本課程是經濟學的推銷員</a:t>
            </a:r>
            <a:endParaRPr lang="en-US" altLang="zh-TW" b="1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</a:endParaRPr>
          </a:p>
          <a:p>
            <a:pPr marL="609600" indent="-609600">
              <a:lnSpc>
                <a:spcPct val="110000"/>
              </a:lnSpc>
              <a:buSzPct val="110000"/>
              <a:buFontTx/>
              <a:buAutoNum type="arabicPeriod"/>
            </a:pPr>
            <a:endParaRPr lang="en-US" altLang="zh-TW" sz="2800" b="1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</a:endParaRPr>
          </a:p>
          <a:p>
            <a:pPr marL="609600" indent="-609600">
              <a:lnSpc>
                <a:spcPct val="110000"/>
              </a:lnSpc>
              <a:buSzPct val="110000"/>
              <a:buFontTx/>
              <a:buAutoNum type="arabicPeriod"/>
            </a:pPr>
            <a:endParaRPr lang="zh-TW" altLang="en-US" sz="2800" b="1" dirty="0">
              <a:solidFill>
                <a:srgbClr val="002060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763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8134871" cy="787301"/>
          </a:xfrm>
        </p:spPr>
        <p:txBody>
          <a:bodyPr/>
          <a:lstStyle/>
          <a:p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The Economic Naturalist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196752"/>
            <a:ext cx="8110537" cy="41910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Why are child safety seats required in cars but not in airplanes?”  (Greg </a:t>
            </a:r>
            <a:r>
              <a:rPr lang="en-US" altLang="zh-TW" sz="2400" dirty="0" err="1" smtClean="0">
                <a:latin typeface="Times New Roman" pitchFamily="18" charset="0"/>
                <a:cs typeface="Times New Roman" pitchFamily="18" charset="0"/>
              </a:rPr>
              <a:t>Balet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Why is airline food so bad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Why do top female models earn so much more than top male models? (Fran Adams)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Why, despite the proliferation of electrical appliances in the last century, do electrical outlets in newly built houses still have only two receptacles?  (Beth </a:t>
            </a:r>
            <a:r>
              <a:rPr lang="en-US" altLang="zh-TW" sz="2400" dirty="0" err="1">
                <a:latin typeface="Times New Roman" pitchFamily="18" charset="0"/>
                <a:cs typeface="Times New Roman" pitchFamily="18" charset="0"/>
              </a:rPr>
              <a:t>Wollberg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)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92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273189"/>
            <a:ext cx="7918450" cy="707886"/>
          </a:xfrm>
        </p:spPr>
        <p:txBody>
          <a:bodyPr/>
          <a:lstStyle/>
          <a:p>
            <a:pPr algn="l" eaLnBrk="1" hangingPunct="1"/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 </a:t>
            </a:r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照片中最有影響力的人可能是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endParaRPr lang="en-US" altLang="zh-TW" sz="4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7177" name="AutoShape 12" descr="「russia putin」的圖片搜尋結果"/>
          <p:cNvSpPr>
            <a:spLocks noChangeAspect="1" noChangeArrowheads="1"/>
          </p:cNvSpPr>
          <p:nvPr/>
        </p:nvSpPr>
        <p:spPr bwMode="auto">
          <a:xfrm>
            <a:off x="176213" y="-350838"/>
            <a:ext cx="1304925" cy="73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ea typeface="新細明體" pitchFamily="18" charset="-120"/>
            </a:endParaRPr>
          </a:p>
        </p:txBody>
      </p:sp>
      <p:pic>
        <p:nvPicPr>
          <p:cNvPr id="717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80" y="4363715"/>
            <a:ext cx="3306763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91" y="4541458"/>
            <a:ext cx="2554288" cy="191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14" y="1194342"/>
            <a:ext cx="2854325" cy="277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09" y="3091065"/>
            <a:ext cx="2600460" cy="2545299"/>
          </a:xfrm>
          <a:prstGeom prst="rect">
            <a:avLst/>
          </a:prstGeom>
        </p:spPr>
      </p:pic>
      <p:pic>
        <p:nvPicPr>
          <p:cNvPr id="14" name="Picture 9" descr="http://uk.gizmodo.com/2006/06/26/bill_gates_gets_smart_with_500.html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815052"/>
            <a:ext cx="2146300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6CC02B-CF90-4B55-AD93-5A86B88AA690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81" y="1078567"/>
            <a:ext cx="2367362" cy="299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4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bldLvl="5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512" y="404664"/>
            <a:ext cx="8637909" cy="1569660"/>
          </a:xfrm>
        </p:spPr>
        <p:txBody>
          <a:bodyPr/>
          <a:lstStyle/>
          <a:p>
            <a:pPr eaLnBrk="1" hangingPunct="1"/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美國聯邦準備銀行理事主席</a:t>
            </a:r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可能比電腦和手機的發明人，以及主要國家 </a:t>
            </a:r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地區</a:t>
            </a:r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領導人更具有影響力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zh-TW" altLang="en-US" dirty="0" smtClean="0">
              <a:ea typeface="新細明體" pitchFamily="18" charset="-120"/>
            </a:endParaRPr>
          </a:p>
        </p:txBody>
      </p:sp>
      <p:pic>
        <p:nvPicPr>
          <p:cNvPr id="8198" name="Picture 5" descr="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3713163"/>
            <a:ext cx="2785529" cy="187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 descr="http://images.politico.com/global/2013/10/10/131009_janet_yellen_nomination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974" y="1916832"/>
            <a:ext cx="3050227" cy="165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635895" y="3685290"/>
            <a:ext cx="3253305" cy="73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ea typeface="新細明體" pitchFamily="18" charset="-120"/>
              </a:rPr>
              <a:t>J</a:t>
            </a:r>
            <a:r>
              <a:rPr lang="en-US" altLang="zh-TW" dirty="0">
                <a:ea typeface="新細明體" pitchFamily="18" charset="-120"/>
              </a:rPr>
              <a:t>. </a:t>
            </a:r>
            <a:r>
              <a:rPr lang="en-US" altLang="zh-TW" dirty="0" err="1">
                <a:ea typeface="新細明體" pitchFamily="18" charset="-120"/>
              </a:rPr>
              <a:t>Yellen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36302" y="2996952"/>
            <a:ext cx="400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ea typeface="新細明體" pitchFamily="18" charset="-120"/>
              </a:rPr>
              <a:t>B</a:t>
            </a:r>
            <a:r>
              <a:rPr lang="en-US" altLang="zh-TW" dirty="0">
                <a:ea typeface="新細明體" pitchFamily="18" charset="-120"/>
              </a:rPr>
              <a:t>. </a:t>
            </a:r>
            <a:r>
              <a:rPr lang="en-US" altLang="zh-TW" dirty="0" smtClean="0">
                <a:ea typeface="新細明體" pitchFamily="18" charset="-120"/>
              </a:rPr>
              <a:t>Bernanke</a:t>
            </a:r>
            <a:r>
              <a:rPr lang="en-US" altLang="zh-TW" dirty="0">
                <a:ea typeface="新細明體" pitchFamily="18" charset="-120"/>
              </a:rPr>
              <a:t>,           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6CC02B-CF90-4B55-AD93-5A86B88AA690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767860"/>
            <a:ext cx="1981552" cy="246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953548" y="6237593"/>
            <a:ext cx="6163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新細明體" pitchFamily="18" charset="-120"/>
              </a:rPr>
              <a:t>Jerome H. Powell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993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uild="p" bldLvl="5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913"/>
            <a:ext cx="7772400" cy="791815"/>
          </a:xfrm>
        </p:spPr>
        <p:txBody>
          <a:bodyPr/>
          <a:lstStyle/>
          <a:p>
            <a:pPr eaLnBrk="1" hangingPunct="1"/>
            <a:r>
              <a:rPr lang="en-US" altLang="zh-TW" b="1" dirty="0" smtClean="0">
                <a:latin typeface="Times New Roman" pitchFamily="18" charset="0"/>
                <a:ea typeface="標楷體" pitchFamily="65" charset="-120"/>
              </a:rPr>
              <a:t>8. 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本課程是經濟學的推銷員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824" y="1196752"/>
            <a:ext cx="7467600" cy="41148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作為一個推銷員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只有一次機會為你的顧客說明你的產品品質的好壞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不好吃的餐廳</a:t>
            </a:r>
            <a:r>
              <a:rPr lang="zh-TW" altLang="en-US" sz="2400" dirty="0">
                <a:ea typeface="標楷體" pitchFamily="65" charset="-120"/>
              </a:rPr>
              <a:t>，</a:t>
            </a:r>
            <a:r>
              <a:rPr lang="zh-TW" altLang="en-US" sz="2400" dirty="0" smtClean="0">
                <a:ea typeface="標楷體" pitchFamily="65" charset="-120"/>
              </a:rPr>
              <a:t>您會光顧第二次嗎</a:t>
            </a:r>
            <a:r>
              <a:rPr lang="en-US" altLang="zh-TW" sz="2400" dirty="0" smtClean="0">
                <a:ea typeface="標楷體" pitchFamily="65" charset="-120"/>
              </a:rPr>
              <a:t>?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不好看的電影，您會看第二次嗎</a:t>
            </a:r>
            <a:r>
              <a:rPr lang="en-US" altLang="zh-TW" sz="2400" dirty="0" smtClean="0">
                <a:ea typeface="標楷體" pitchFamily="65" charset="-120"/>
              </a:rPr>
              <a:t>?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如果沒有選擇的時候可能會：例如，求學時經常去學校食堂</a:t>
            </a:r>
            <a:r>
              <a:rPr lang="zh-TW" altLang="en-US" sz="2400" dirty="0">
                <a:solidFill>
                  <a:srgbClr val="0070C0"/>
                </a:solidFill>
                <a:ea typeface="標楷體" pitchFamily="65" charset="-120"/>
              </a:rPr>
              <a:t>吃飯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，或是在舊型飛機的經濟艙看壁面投影的電影</a:t>
            </a:r>
            <a:endParaRPr lang="en-US" altLang="zh-TW" sz="2400" dirty="0" smtClean="0">
              <a:solidFill>
                <a:srgbClr val="0070C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但是當有選擇的時候，大概就不會重複去不好吃的餐廳，或者再去看不好看的電影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這個課程是諸多可以選擇的課程之一，我們</a:t>
            </a:r>
            <a:r>
              <a:rPr lang="zh-TW" altLang="en-US" sz="2400" dirty="0">
                <a:solidFill>
                  <a:srgbClr val="C00000"/>
                </a:solidFill>
                <a:ea typeface="標楷體" pitchFamily="65" charset="-120"/>
              </a:rPr>
              <a:t>深諳</a:t>
            </a: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專業人士只有一次機會的道理</a:t>
            </a:r>
            <a:endParaRPr lang="en-US" altLang="zh-TW" sz="2400" dirty="0" smtClean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34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4624"/>
            <a:ext cx="8135938" cy="923330"/>
          </a:xfrm>
        </p:spPr>
        <p:txBody>
          <a:bodyPr/>
          <a:lstStyle/>
          <a:p>
            <a:pPr algn="ctr" eaLnBrk="1" hangingPunct="1"/>
            <a:r>
              <a:rPr lang="zh-TW" altLang="en-US" sz="5400" b="1" dirty="0" smtClean="0">
                <a:solidFill>
                  <a:srgbClr val="002060"/>
                </a:solidFill>
                <a:ea typeface="標楷體" pitchFamily="65" charset="-120"/>
              </a:rPr>
              <a:t>歡迎各位參加本課程</a:t>
            </a:r>
            <a:endParaRPr lang="en-US" altLang="zh-TW" sz="5400" b="1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4363" y="1978496"/>
            <a:ext cx="8134350" cy="4114800"/>
          </a:xfrm>
        </p:spPr>
        <p:txBody>
          <a:bodyPr/>
          <a:lstStyle/>
          <a:p>
            <a:pPr algn="ctr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TW" altLang="en-US" sz="5400" b="1" dirty="0" smtClean="0">
                <a:solidFill>
                  <a:srgbClr val="906030"/>
                </a:solidFill>
                <a:ea typeface="標楷體" pitchFamily="65" charset="-120"/>
              </a:rPr>
              <a:t>經濟學與實習</a:t>
            </a:r>
            <a:endParaRPr lang="en-US" altLang="zh-TW" sz="5400" b="1" dirty="0" smtClean="0">
              <a:solidFill>
                <a:srgbClr val="906030"/>
              </a:solidFill>
              <a:ea typeface="標楷體" pitchFamily="65" charset="-120"/>
            </a:endParaRPr>
          </a:p>
          <a:p>
            <a:pPr algn="ctr" eaLnBrk="1" hangingPunct="1">
              <a:spcBef>
                <a:spcPct val="40000"/>
              </a:spcBef>
              <a:buNone/>
            </a:pPr>
            <a:r>
              <a:rPr lang="en-US" altLang="zh-TW" sz="66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Economics</a:t>
            </a:r>
            <a:r>
              <a:rPr lang="en-US" altLang="zh-TW" sz="60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40000"/>
              </a:spcBef>
              <a:buFont typeface="Wingdings" pitchFamily="2" charset="2"/>
              <a:buNone/>
            </a:pPr>
            <a:endParaRPr lang="en-US" altLang="zh-TW" sz="6000" b="1" dirty="0" smtClean="0">
              <a:solidFill>
                <a:srgbClr val="906030"/>
              </a:solidFill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31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88640"/>
            <a:ext cx="7416824" cy="707886"/>
          </a:xfrm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zh-TW" altLang="en-US" sz="4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經濟學是一種什麼樣的學門？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827584" y="1326232"/>
            <a:ext cx="7321550" cy="4191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經濟學並不是把一堆人類經濟行為的現象集合起來</a:t>
            </a:r>
          </a:p>
          <a:p>
            <a:pPr eaLnBrk="1" hangingPunct="1">
              <a:lnSpc>
                <a:spcPct val="150000"/>
              </a:lnSpc>
            </a:pPr>
            <a:r>
              <a:rPr lang="zh-TW" altLang="en-US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經濟學是一種思考方式 </a:t>
            </a:r>
            <a:r>
              <a:rPr lang="en-US" altLang="zh-TW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(way of thinking)</a:t>
            </a:r>
            <a:r>
              <a:rPr lang="zh-TW" altLang="en-US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，甚至可以說是一種思考習慣 </a:t>
            </a:r>
            <a:r>
              <a:rPr lang="en-US" altLang="zh-TW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(mindset)</a:t>
            </a:r>
            <a:endParaRPr lang="zh-TW" altLang="en-US" sz="2400" dirty="0" smtClean="0">
              <a:solidFill>
                <a:srgbClr val="A5002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經濟學的本質，是討論人類在各種不同環境與情況下的決策行為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(decision making behavior)</a:t>
            </a:r>
          </a:p>
          <a:p>
            <a:pPr eaLnBrk="1" hangingPunct="1">
              <a:lnSpc>
                <a:spcPct val="150000"/>
              </a:lnSpc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是以模型和數字來解釋及預測人類行為的學說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</a:pPr>
            <a:endParaRPr lang="zh-TW" altLang="en-US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頁尾版面配置區 1"/>
          <p:cNvSpPr txBox="1">
            <a:spLocks noGrp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 altLang="zh-TW" sz="1400">
              <a:latin typeface="+mn-lt"/>
              <a:ea typeface="新細明體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6CC02B-CF90-4B55-AD93-5A86B88AA690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099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uild="p" bldLvl="5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260648"/>
            <a:ext cx="8162925" cy="1261884"/>
          </a:xfrm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2.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個體經濟學與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</a:rPr>
              <a:t>總體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經濟學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</a:rPr>
              <a:t>Microeconomics and Macroeconomics</a:t>
            </a:r>
            <a:endParaRPr lang="zh-TW" altLang="en-US" sz="4000" b="1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1700808"/>
            <a:ext cx="8110537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經濟學大致分為兩個部分，出發點和關照面完全不同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個體經濟學從個人最適化的基礎出發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強調個人的最適選擇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討論市場結構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奠基於價格與數量的關係上</a:t>
            </a:r>
            <a:endParaRPr lang="en-US" altLang="zh-TW" sz="2400" dirty="0" smtClean="0">
              <a:solidFill>
                <a:srgbClr val="0070C0"/>
              </a:solidFill>
              <a:ea typeface="標楷體" pitchFamily="65" charset="-120"/>
            </a:endParaRPr>
          </a:p>
          <a:p>
            <a:pPr lvl="2" eaLnBrk="1" hangingPunct="1">
              <a:lnSpc>
                <a:spcPct val="90000"/>
              </a:lnSpc>
            </a:pPr>
            <a:endParaRPr lang="en-US" altLang="zh-TW" dirty="0" smtClean="0">
              <a:ea typeface="標楷體" pitchFamily="65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總體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經濟學以整個經濟體表現為主軸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觀察一國的經濟表現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著重政府的經濟政策與表現</a:t>
            </a:r>
          </a:p>
          <a:p>
            <a:pPr lvl="1" eaLnBrk="1" hangingPunct="1">
              <a:lnSpc>
                <a:spcPct val="90000"/>
              </a:lnSpc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討論失業與物價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58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-43066"/>
            <a:ext cx="8162925" cy="1815882"/>
          </a:xfrm>
        </p:spPr>
        <p:txBody>
          <a:bodyPr/>
          <a:lstStyle/>
          <a:p>
            <a: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科學、工程與經濟 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種</a:t>
            </a:r>
            <a:r>
              <a:rPr lang="zh-TW" altLang="en-US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比爾蓋茲推薦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學科</a:t>
            </a:r>
            <a:r>
              <a:rPr lang="en-US" altLang="zh-TW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8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2016</a:t>
            </a:r>
            <a:r>
              <a:rPr lang="zh-TW" altLang="en-US" sz="28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28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</a:t>
            </a:r>
            <a:r>
              <a:rPr lang="zh-TW" altLang="en-US" sz="28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月</a:t>
            </a:r>
            <a:r>
              <a:rPr lang="en-US" altLang="zh-TW" sz="28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24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</a:t>
            </a:r>
            <a:r>
              <a:rPr lang="en-US" altLang="zh-TW" sz="28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中時電子報 李</a:t>
            </a:r>
            <a:r>
              <a:rPr lang="zh-TW" altLang="en-US" sz="2800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靖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棠</a:t>
            </a:r>
            <a:endParaRPr lang="zh-TW" altLang="en-US" sz="4000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5919" y="1916832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全球首富、微軟（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Microsoft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）創辦人比爾蓋茲（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Bill Gates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）日前在專訪中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提到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他看來，未來的世界最有發展潛能與前景的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種學科，分別是</a:t>
            </a:r>
            <a:r>
              <a:rPr lang="zh-TW" altLang="en-US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科學、工程學與</a:t>
            </a:r>
            <a:r>
              <a:rPr lang="zh-TW" altLang="en-US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經濟學</a:t>
            </a:r>
            <a:endParaRPr lang="en-US" altLang="zh-TW" sz="2400" dirty="0" smtClean="0">
              <a:solidFill>
                <a:srgbClr val="C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蓋茲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更建議各領域的學子們，加強自身的科學知識、數理能力與對經濟的認知，絕對有助於未來的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發展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全球首富比爾蓋茲的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資產，相當於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美國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GDP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（國內生產毛額）的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0.5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富比世公佈美國四百大富豪 比爾蓋茲第十六年蟬聯</a:t>
            </a:r>
            <a:r>
              <a:rPr lang="zh-TW" altLang="en-US" sz="18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首富 </a:t>
            </a:r>
            <a:r>
              <a:rPr lang="en-US" altLang="zh-TW" sz="18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2009-10-01 </a:t>
            </a:r>
            <a:r>
              <a:rPr lang="zh-TW" altLang="en-US" sz="18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【</a:t>
            </a: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中廣新聞／姚愛真</a:t>
            </a:r>
            <a:r>
              <a:rPr lang="en-US" altLang="zh-TW" sz="18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】</a:t>
            </a:r>
            <a:endParaRPr lang="en-US" altLang="zh-TW" sz="2400" dirty="0" smtClean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微軟股價在</a:t>
            </a:r>
            <a:r>
              <a:rPr lang="en-US" altLang="zh-TW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1994</a:t>
            </a: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r>
              <a:rPr lang="en-US" altLang="zh-TW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~1999</a:t>
            </a: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年盛極一時，當時蓋茲資產也曾接近</a:t>
            </a:r>
            <a:r>
              <a:rPr lang="en-US" altLang="zh-TW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900</a:t>
            </a: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億美元</a:t>
            </a:r>
            <a:r>
              <a:rPr lang="zh-TW" altLang="en-US" sz="18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，後來</a:t>
            </a: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他積極投入</a:t>
            </a:r>
            <a:r>
              <a:rPr lang="zh-TW" altLang="en-US" sz="18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慈善，</a:t>
            </a: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所獲資金絕大部分</a:t>
            </a:r>
            <a:r>
              <a:rPr lang="zh-TW" altLang="en-US" sz="18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投入比</a:t>
            </a: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爾及梅琳達</a:t>
            </a:r>
            <a:r>
              <a:rPr lang="en-US" altLang="zh-TW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•</a:t>
            </a:r>
            <a:r>
              <a:rPr lang="zh-TW" altLang="en-US" sz="18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蓋茨基金會。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8146"/>
            <a:ext cx="2388035" cy="1868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48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4" y="2359637"/>
            <a:ext cx="5163513" cy="29402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506" y="-69452"/>
            <a:ext cx="3532494" cy="2636496"/>
          </a:xfrm>
          <a:prstGeom prst="rect">
            <a:avLst/>
          </a:prstGeom>
        </p:spPr>
      </p:pic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57746" y="3034697"/>
            <a:ext cx="4176717" cy="2481329"/>
          </a:xfrm>
          <a:prstGeom prst="rect">
            <a:avLst/>
          </a:prstGeom>
        </p:spPr>
      </p:pic>
      <p:pic>
        <p:nvPicPr>
          <p:cNvPr id="10" name="內容版面配置區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146163" y="4306794"/>
            <a:ext cx="3533260" cy="2551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4" y="28264"/>
            <a:ext cx="5547222" cy="245384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6/66/Bill_%26_Melinda_Gates_Foundation_logo.svg/1920px-Bill_%26_Melinda_Gates_Foundation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6" y="5852497"/>
            <a:ext cx="4156965" cy="8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13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6328" y="2088536"/>
            <a:ext cx="8712967" cy="4191000"/>
          </a:xfrm>
        </p:spPr>
        <p:txBody>
          <a:bodyPr/>
          <a:lstStyle/>
          <a:p>
            <a:r>
              <a:rPr lang="zh-TW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經濟學訓練如何派上用場</a:t>
            </a: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經濟學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博士訓練的兩個核心要素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，早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在科技公司興起之前就存在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，它們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很適合用於科技產業部門。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第一，經濟學領域歷經數十年發展出一套工具組，目標是要探討</a:t>
            </a:r>
            <a:r>
              <a:rPr lang="zh-TW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實證關係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，著重的技巧能夠協助了解哪些相關性有因果關係、哪些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沒有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例如：優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步推出的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Express Pool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共乘服務，究竟是擴張了優步的整體用戶基礎，或只是把優步其他產品的用戶拉過來？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eBay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應該在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上打廣告，或是這麼做只是吸引來了原本就會從自然搜尋（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organic search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）而來的訪客？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Airbnb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的非裔美國人用戶，是否因為種族因素而遭拒入住？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66328" y="65529"/>
            <a:ext cx="8712968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r>
              <a:rPr lang="zh-TW" altLang="en-US" sz="2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科技公司為何偏愛經濟學家</a:t>
            </a:r>
            <a:br>
              <a:rPr lang="zh-TW" altLang="en-US" sz="2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Why Tech Companies Hire So Many Economists</a:t>
            </a:r>
            <a:br>
              <a:rPr lang="en-US" altLang="zh-TW" sz="2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蘇珊．艾希 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Susan </a:t>
            </a:r>
            <a:r>
              <a:rPr lang="en-US" altLang="zh-TW" sz="2400" kern="0" dirty="0" err="1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Athey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, </a:t>
            </a: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麥可．魯卡 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Michael Luca </a:t>
            </a:r>
            <a:b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2019</a:t>
            </a: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月號 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大數據辦不到的精準招募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2019/5/17 </a:t>
            </a:r>
            <a:endParaRPr lang="zh-TW" altLang="en-US" sz="2800" kern="0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1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772343"/>
            <a:ext cx="8699822" cy="4191000"/>
          </a:xfrm>
        </p:spPr>
        <p:txBody>
          <a:bodyPr/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第二，經濟學家投入數十年思考市場和誘因的設計，這項從網際網路時代之前就開始的工作，已經在數位經濟裡找到了新應用。隨著線上市集成為數位經濟的重要部分（從優步、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Airbnb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Tinder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Paktor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，再到廣告競標），經濟學家已在塑造這些線上市集方面</a:t>
            </a:r>
            <a:r>
              <a:rPr lang="zh-TW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扮演核心角色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例如一系列論文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裡，指出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Airbnb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普遍的種族歧視現象，並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建議市場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設計解決方案，以減少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Airbnb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平台上的歧視事件，同時讓這個平台繼續成長。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Airbnb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最終採納了其中許多變革建議，並設立一支全職的內部團隊，負責了解和減少歧視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第三，經濟學家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或許也可以協助解答「</a:t>
            </a:r>
            <a:r>
              <a:rPr lang="zh-TW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如何運用資料以了解這個世界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」的相關問題。例如，科技資料可供政策做參考，並讓政府採用的標準資料更完整。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166328" y="65529"/>
            <a:ext cx="8712968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r>
              <a:rPr lang="zh-TW" altLang="en-US" sz="2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科技公司為何偏愛經濟學家</a:t>
            </a:r>
            <a:br>
              <a:rPr lang="zh-TW" altLang="en-US" sz="2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Why Tech Companies Hire So Many Economists</a:t>
            </a:r>
            <a:br>
              <a:rPr lang="en-US" altLang="zh-TW" sz="2800" kern="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蘇珊．艾希 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Susan </a:t>
            </a:r>
            <a:r>
              <a:rPr lang="en-US" altLang="zh-TW" sz="2400" kern="0" dirty="0" err="1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Athey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, </a:t>
            </a: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麥可．魯卡 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Michael Luca </a:t>
            </a:r>
            <a:b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2019</a:t>
            </a: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月號 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大數據辦不到的精準招募</a:t>
            </a:r>
            <a:r>
              <a:rPr lang="en-US" altLang="zh-TW" sz="2400" kern="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2019/5/17 </a:t>
            </a:r>
            <a:endParaRPr lang="zh-TW" altLang="en-US" sz="2800" kern="0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95109"/>
            <a:ext cx="8532812" cy="1200329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</a:rPr>
              <a:t>3.</a:t>
            </a:r>
            <a:r>
              <a:rPr lang="zh-TW" altLang="en-US" sz="3600" b="1" dirty="0" smtClean="0">
                <a:latin typeface="Times New Roman" pitchFamily="18" charset="0"/>
                <a:ea typeface="標楷體" pitchFamily="65" charset="-120"/>
              </a:rPr>
              <a:t> 人文社會領域核心通識</a:t>
            </a:r>
            <a:r>
              <a:rPr lang="zh-TW" altLang="en-US" sz="3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3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36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</a:br>
            <a:r>
              <a:rPr lang="zh-TW" altLang="en-US" sz="36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從經濟學看世界 </a:t>
            </a:r>
            <a:endParaRPr lang="en-US" altLang="zh-TW" sz="3600" b="1" dirty="0" smtClean="0">
              <a:solidFill>
                <a:srgbClr val="996633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772617"/>
            <a:ext cx="7848600" cy="5184775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zh-TW" altLang="en-US" sz="2400" dirty="0" smtClean="0">
                <a:solidFill>
                  <a:srgbClr val="A50021"/>
                </a:solidFill>
                <a:ea typeface="標楷體" pitchFamily="65" charset="-120"/>
              </a:rPr>
              <a:t>為何經濟學歸屬於國立暨南國際大學核心通識課程</a:t>
            </a:r>
            <a:r>
              <a:rPr lang="en-US" altLang="zh-TW" sz="2400" dirty="0" smtClean="0">
                <a:solidFill>
                  <a:srgbClr val="A50021"/>
                </a:solidFill>
                <a:ea typeface="標楷體" pitchFamily="65" charset="-120"/>
              </a:rPr>
              <a:t>?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TW" sz="2400" dirty="0" smtClean="0">
                <a:ea typeface="標楷體" pitchFamily="65" charset="-120"/>
              </a:rPr>
              <a:t>1. </a:t>
            </a:r>
            <a:r>
              <a:rPr lang="zh-TW" altLang="en-US" sz="2400" dirty="0" smtClean="0">
                <a:ea typeface="標楷體" pitchFamily="65" charset="-120"/>
              </a:rPr>
              <a:t>近年來全球金融危機，影響及於每一個人和家庭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TW" sz="2400" dirty="0" smtClean="0">
                <a:ea typeface="標楷體" pitchFamily="65" charset="-120"/>
              </a:rPr>
              <a:t>2.</a:t>
            </a:r>
            <a:r>
              <a:rPr lang="zh-TW" altLang="en-US" sz="2400" dirty="0" smtClean="0">
                <a:ea typeface="標楷體" pitchFamily="65" charset="-120"/>
              </a:rPr>
              <a:t> 大學專業學科向下延伸，從高中到小學都有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TW" sz="2400" dirty="0" smtClean="0">
                <a:ea typeface="標楷體" pitchFamily="65" charset="-120"/>
              </a:rPr>
              <a:t>3. </a:t>
            </a:r>
            <a:r>
              <a:rPr lang="zh-TW" altLang="en-US" sz="2400" dirty="0" smtClean="0">
                <a:ea typeface="標楷體" pitchFamily="65" charset="-120"/>
              </a:rPr>
              <a:t>新聞、報章和雜誌，皆不乏以經濟為名之版面、專欄，乃至為刊名</a:t>
            </a:r>
          </a:p>
          <a:p>
            <a:pPr eaLnBrk="1" hangingPunct="1">
              <a:spcBef>
                <a:spcPct val="30000"/>
              </a:spcBef>
            </a:pPr>
            <a:r>
              <a:rPr lang="zh-TW" altLang="en-US" sz="2400" dirty="0" smtClean="0">
                <a:ea typeface="標楷體" pitchFamily="65" charset="-120"/>
              </a:rPr>
              <a:t>彰顯經濟學作為基礎通識教育的重要性</a:t>
            </a:r>
          </a:p>
          <a:p>
            <a:pPr eaLnBrk="1" hangingPunct="1">
              <a:spcBef>
                <a:spcPct val="30000"/>
              </a:spcBef>
            </a:pPr>
            <a:r>
              <a:rPr lang="zh-TW" altLang="en-US" sz="2400" dirty="0" smtClean="0">
                <a:solidFill>
                  <a:srgbClr val="996633"/>
                </a:solidFill>
                <a:ea typeface="標楷體" pitchFamily="65" charset="-120"/>
              </a:rPr>
              <a:t>再沒有比現在更迫切、也更適於推廣經濟學的基本概念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610" y="5733256"/>
            <a:ext cx="18065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50669"/>
            <a:ext cx="4757737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http://cn.wsj.com/gb/img/2011wsjlogo.gif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308725"/>
            <a:ext cx="39179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産経ニュース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6132513"/>
            <a:ext cx="3783012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http://edn.gmg.tw/html/images/logo.gif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5166518"/>
            <a:ext cx="2405062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78140-2847-4F58-A679-FC81861DA89F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795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ld Stripes">
  <a:themeElements>
    <a:clrScheme name="Bold Stripes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Bold Stripes">
      <a:majorFont>
        <a:latin typeface="Verdana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18729</TotalTime>
  <Words>2145</Words>
  <Application>Microsoft Office PowerPoint</Application>
  <PresentationFormat>如螢幕大小 (4:3)</PresentationFormat>
  <Paragraphs>160</Paragraphs>
  <Slides>24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Antique Olive</vt:lpstr>
      <vt:lpstr>微軟正黑體</vt:lpstr>
      <vt:lpstr>新細明體</vt:lpstr>
      <vt:lpstr>標楷體</vt:lpstr>
      <vt:lpstr>Times New Roman</vt:lpstr>
      <vt:lpstr>Verdana</vt:lpstr>
      <vt:lpstr>Wingdings</vt:lpstr>
      <vt:lpstr>Bold Stripes</vt:lpstr>
      <vt:lpstr>經濟學與實習 前言</vt:lpstr>
      <vt:lpstr>課程大綱</vt:lpstr>
      <vt:lpstr>1. 經濟學是一種什麼樣的學門？</vt:lpstr>
      <vt:lpstr>2. 個體經濟學與總體經濟學 Microeconomics and Macroeconomics</vt:lpstr>
      <vt:lpstr>科學、工程與經濟  3 種比爾蓋茲推薦學科 2016年12月24日  中時電子報 李靖棠</vt:lpstr>
      <vt:lpstr>PowerPoint 簡報</vt:lpstr>
      <vt:lpstr>PowerPoint 簡報</vt:lpstr>
      <vt:lpstr>PowerPoint 簡報</vt:lpstr>
      <vt:lpstr>3. 人文社會領域核心通識： 從經濟學看世界 </vt:lpstr>
      <vt:lpstr>經濟民粹亂象 工商時報 •王立德／台北報導2009-11-10</vt:lpstr>
      <vt:lpstr>「證所稅案已被市場綁架」  曾巨威沮喪 搞不過有錢人和政治運作 2012-06-05 中國時報【楊毅／台北報導】</vt:lpstr>
      <vt:lpstr>另類商機 醫院代排客源最穩 2016-10-30 聯合報 記者邱瓊玉、張世杰／台北報導</vt:lpstr>
      <vt:lpstr>多運動 薪水高  2012-01-15 新聞速報 【中廣新聞／郭希誠】</vt:lpstr>
      <vt:lpstr>已婚男人勤奮 收入較未婚男子多三分之一  2010-02-01 新聞速報 【中廣新聞／郭希誠】</vt:lpstr>
      <vt:lpstr>4. 課程主旨、目的與期待</vt:lpstr>
      <vt:lpstr>5. 課程目標</vt:lpstr>
      <vt:lpstr>6. 從經濟學看世界的觀察實例</vt:lpstr>
      <vt:lpstr>PowerPoint 簡報</vt:lpstr>
      <vt:lpstr>6. 從經濟學看世界的觀察實例 The Economic Naturalist</vt:lpstr>
      <vt:lpstr>The Economic Naturalist</vt:lpstr>
      <vt:lpstr>7. 照片中最有影響力的人可能是？</vt:lpstr>
      <vt:lpstr>美國聯邦準備銀行理事主席 可能比電腦和手機的發明人，以及主要國家 (地區) 領導人更具有影響力</vt:lpstr>
      <vt:lpstr>8. 本課程是經濟學的推銷員</vt:lpstr>
      <vt:lpstr>歡迎各位參加本課程</vt:lpstr>
    </vt:vector>
  </TitlesOfParts>
  <Company>ncnu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住宅貸款選擇與住宅租擁選擇</dc:title>
  <dc:creator>chiao-lin</dc:creator>
  <cp:lastModifiedBy>陳建良</cp:lastModifiedBy>
  <cp:revision>1118</cp:revision>
  <cp:lastPrinted>2012-06-26T14:44:43Z</cp:lastPrinted>
  <dcterms:created xsi:type="dcterms:W3CDTF">1998-04-25T05:30:48Z</dcterms:created>
  <dcterms:modified xsi:type="dcterms:W3CDTF">2020-09-14T23:49:55Z</dcterms:modified>
</cp:coreProperties>
</file>